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F32-9A5C-474C-802D-6DB5F010444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A07A-99DF-456C-B4AF-26E41A9AD4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F32-9A5C-474C-802D-6DB5F010444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A07A-99DF-456C-B4AF-26E41A9AD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F32-9A5C-474C-802D-6DB5F010444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A07A-99DF-456C-B4AF-26E41A9AD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F32-9A5C-474C-802D-6DB5F010444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A07A-99DF-456C-B4AF-26E41A9AD4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F32-9A5C-474C-802D-6DB5F010444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A07A-99DF-456C-B4AF-26E41A9AD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F32-9A5C-474C-802D-6DB5F010444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A07A-99DF-456C-B4AF-26E41A9AD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F32-9A5C-474C-802D-6DB5F010444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A07A-99DF-456C-B4AF-26E41A9AD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F32-9A5C-474C-802D-6DB5F010444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A07A-99DF-456C-B4AF-26E41A9AD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F32-9A5C-474C-802D-6DB5F010444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A07A-99DF-456C-B4AF-26E41A9AD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F32-9A5C-474C-802D-6DB5F010444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A07A-99DF-456C-B4AF-26E41A9AD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AF32-9A5C-474C-802D-6DB5F010444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A07A-99DF-456C-B4AF-26E41A9AD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D12AF32-9A5C-474C-802D-6DB5F010444D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D82A07A-99DF-456C-B4AF-26E41A9AD4D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9994" y="476672"/>
            <a:ext cx="819166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УРАЛЬСКИЙ СКАЗОЧНИК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6072873"/>
            <a:ext cx="3110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B0F0"/>
                </a:solidFill>
              </a:rPr>
              <a:t>МБУ «ЦБС Верхнеуслонского</a:t>
            </a:r>
          </a:p>
          <a:p>
            <a:r>
              <a:rPr lang="ru-RU" sz="1400" dirty="0">
                <a:solidFill>
                  <a:srgbClr val="00B0F0"/>
                </a:solidFill>
              </a:rPr>
              <a:t>м</a:t>
            </a:r>
            <a:r>
              <a:rPr lang="ru-RU" sz="1400" dirty="0" smtClean="0">
                <a:solidFill>
                  <a:srgbClr val="00B0F0"/>
                </a:solidFill>
              </a:rPr>
              <a:t>униципального района»,</a:t>
            </a:r>
          </a:p>
          <a:p>
            <a:r>
              <a:rPr lang="ru-RU" sz="1400" dirty="0" smtClean="0">
                <a:solidFill>
                  <a:srgbClr val="00B0F0"/>
                </a:solidFill>
              </a:rPr>
              <a:t>Майданская сельская библиотека</a:t>
            </a: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t="29533" r="14951"/>
          <a:stretch/>
        </p:blipFill>
        <p:spPr bwMode="auto">
          <a:xfrm>
            <a:off x="2051720" y="1844824"/>
            <a:ext cx="4990744" cy="377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31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 t="29149" r="22188" b="24495"/>
          <a:stretch/>
        </p:blipFill>
        <p:spPr bwMode="auto">
          <a:xfrm>
            <a:off x="2127903" y="2060848"/>
            <a:ext cx="4563454" cy="264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548680"/>
            <a:ext cx="5578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СПАСИБО ЗА ВНИМАНИЕ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5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9393" y="2204864"/>
            <a:ext cx="45897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</a:rPr>
              <a:t>Павел Петрович Бажов</a:t>
            </a:r>
          </a:p>
          <a:p>
            <a:r>
              <a:rPr lang="ru-RU" sz="3600" b="1" dirty="0" smtClean="0">
                <a:solidFill>
                  <a:srgbClr val="00B0F0"/>
                </a:solidFill>
              </a:rPr>
              <a:t>родился </a:t>
            </a:r>
            <a:r>
              <a:rPr lang="ru-RU" sz="3600" b="1" dirty="0">
                <a:solidFill>
                  <a:srgbClr val="00B0F0"/>
                </a:solidFill>
              </a:rPr>
              <a:t>27 января </a:t>
            </a:r>
          </a:p>
          <a:p>
            <a:r>
              <a:rPr lang="ru-RU" sz="3600" b="1" dirty="0">
                <a:solidFill>
                  <a:srgbClr val="00B0F0"/>
                </a:solidFill>
              </a:rPr>
              <a:t>1789 года на Урале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888432" cy="499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47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836712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.Родился </a:t>
            </a:r>
            <a:r>
              <a:rPr lang="ru-RU" sz="2000" b="1" dirty="0">
                <a:solidFill>
                  <a:srgbClr val="00B0F0"/>
                </a:solidFill>
              </a:rPr>
              <a:t>27 января 1879 года на Урале в семье рабочего </a:t>
            </a:r>
            <a:r>
              <a:rPr lang="ru-RU" sz="2000" b="1" dirty="0" err="1">
                <a:solidFill>
                  <a:srgbClr val="00B0F0"/>
                </a:solidFill>
              </a:rPr>
              <a:t>Сысертского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</a:rPr>
              <a:t>завода. 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.Закончил </a:t>
            </a:r>
            <a:r>
              <a:rPr lang="ru-RU" sz="2000" b="1" dirty="0">
                <a:solidFill>
                  <a:srgbClr val="00B0F0"/>
                </a:solidFill>
              </a:rPr>
              <a:t>училище, затем духовную Пермскую семинарию; </a:t>
            </a:r>
            <a:endParaRPr lang="ru-RU" sz="2000" b="1" dirty="0" smtClean="0">
              <a:solidFill>
                <a:srgbClr val="00B0F0"/>
              </a:solidFill>
            </a:endParaRPr>
          </a:p>
          <a:p>
            <a:r>
              <a:rPr lang="ru-RU" sz="2000" b="1" dirty="0" smtClean="0">
                <a:solidFill>
                  <a:srgbClr val="00B0F0"/>
                </a:solidFill>
              </a:rPr>
              <a:t>Восемнадцать </a:t>
            </a:r>
            <a:r>
              <a:rPr lang="ru-RU" sz="2000" b="1" dirty="0">
                <a:solidFill>
                  <a:srgbClr val="00B0F0"/>
                </a:solidFill>
              </a:rPr>
              <a:t>лет </a:t>
            </a:r>
            <a:r>
              <a:rPr lang="ru-RU" sz="2000" b="1" dirty="0" smtClean="0">
                <a:solidFill>
                  <a:srgbClr val="00B0F0"/>
                </a:solidFill>
              </a:rPr>
              <a:t>учительствовал</a:t>
            </a:r>
            <a:r>
              <a:rPr lang="ru-RU" sz="2000" b="1" dirty="0">
                <a:solidFill>
                  <a:srgbClr val="00B0F0"/>
                </a:solidFill>
              </a:rPr>
              <a:t>.</a:t>
            </a:r>
            <a:endParaRPr lang="ru-RU" sz="2000" b="1" dirty="0" smtClean="0">
              <a:solidFill>
                <a:srgbClr val="00B0F0"/>
              </a:solidFill>
            </a:endParaRPr>
          </a:p>
          <a:p>
            <a:r>
              <a:rPr lang="ru-RU" sz="2000" b="1" dirty="0" smtClean="0">
                <a:solidFill>
                  <a:srgbClr val="00B0F0"/>
                </a:solidFill>
              </a:rPr>
              <a:t>.Счастливо </a:t>
            </a:r>
            <a:r>
              <a:rPr lang="ru-RU" sz="2000" b="1" dirty="0">
                <a:solidFill>
                  <a:srgbClr val="00B0F0"/>
                </a:solidFill>
              </a:rPr>
              <a:t>женился на своей ученице и стал главой большой семьи, в которой было семеро </a:t>
            </a:r>
            <a:r>
              <a:rPr lang="ru-RU" sz="2000" b="1" dirty="0" smtClean="0">
                <a:solidFill>
                  <a:srgbClr val="00B0F0"/>
                </a:solidFill>
              </a:rPr>
              <a:t>детей</a:t>
            </a:r>
            <a:r>
              <a:rPr lang="ru-RU" sz="2000" b="1" dirty="0">
                <a:solidFill>
                  <a:srgbClr val="00B0F0"/>
                </a:solidFill>
              </a:rPr>
              <a:t>.</a:t>
            </a:r>
            <a:endParaRPr lang="ru-RU" sz="2000" b="1" dirty="0" smtClean="0">
              <a:solidFill>
                <a:srgbClr val="00B0F0"/>
              </a:solidFill>
            </a:endParaRPr>
          </a:p>
          <a:p>
            <a:r>
              <a:rPr lang="ru-RU" sz="2000" b="1" dirty="0" smtClean="0">
                <a:solidFill>
                  <a:srgbClr val="00B0F0"/>
                </a:solidFill>
              </a:rPr>
              <a:t>.Он </a:t>
            </a:r>
            <a:r>
              <a:rPr lang="ru-RU" sz="2000" b="1" dirty="0">
                <a:solidFill>
                  <a:srgbClr val="00B0F0"/>
                </a:solidFill>
              </a:rPr>
              <a:t>принял Октябрьскую революцию как возможность покончить с социальным </a:t>
            </a:r>
            <a:r>
              <a:rPr lang="ru-RU" sz="2000" b="1" dirty="0" smtClean="0">
                <a:solidFill>
                  <a:srgbClr val="00B0F0"/>
                </a:solidFill>
              </a:rPr>
              <a:t>неравенством. 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.Воевал </a:t>
            </a:r>
            <a:r>
              <a:rPr lang="ru-RU" sz="2000" b="1" dirty="0">
                <a:solidFill>
                  <a:srgbClr val="00B0F0"/>
                </a:solidFill>
              </a:rPr>
              <a:t>в Гражданскую на стороне </a:t>
            </a:r>
            <a:r>
              <a:rPr lang="ru-RU" sz="2000" b="1" dirty="0" smtClean="0">
                <a:solidFill>
                  <a:srgbClr val="00B0F0"/>
                </a:solidFill>
              </a:rPr>
              <a:t>красных. 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.Стал </a:t>
            </a:r>
            <a:r>
              <a:rPr lang="ru-RU" sz="2000" b="1" dirty="0">
                <a:solidFill>
                  <a:srgbClr val="00B0F0"/>
                </a:solidFill>
              </a:rPr>
              <a:t>журналистом, а затем – </a:t>
            </a:r>
            <a:r>
              <a:rPr lang="ru-RU" sz="2000" b="1" dirty="0" smtClean="0">
                <a:solidFill>
                  <a:srgbClr val="00B0F0"/>
                </a:solidFill>
              </a:rPr>
              <a:t>редактором. </a:t>
            </a:r>
            <a:r>
              <a:rPr lang="ru-RU" sz="2000" b="1" dirty="0">
                <a:solidFill>
                  <a:srgbClr val="00B0F0"/>
                </a:solidFill>
              </a:rPr>
              <a:t>Писал книги по истории Урала, собирал фольклорные </a:t>
            </a:r>
            <a:r>
              <a:rPr lang="ru-RU" sz="2000" b="1" dirty="0" smtClean="0">
                <a:solidFill>
                  <a:srgbClr val="00B0F0"/>
                </a:solidFill>
              </a:rPr>
              <a:t>записи. 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.И </a:t>
            </a:r>
            <a:r>
              <a:rPr lang="ru-RU" sz="2000" b="1" dirty="0">
                <a:solidFill>
                  <a:srgbClr val="00B0F0"/>
                </a:solidFill>
              </a:rPr>
              <a:t>вдруг, что называется в одночасье пришла к нему известность, да еще какая… В 1936 году в журнале был опубликован его первый сказ "Девка </a:t>
            </a:r>
            <a:r>
              <a:rPr lang="ru-RU" sz="2000" b="1" dirty="0" err="1">
                <a:solidFill>
                  <a:srgbClr val="00B0F0"/>
                </a:solidFill>
              </a:rPr>
              <a:t>Азовка</a:t>
            </a:r>
            <a:r>
              <a:rPr lang="ru-RU" sz="2000" b="1" dirty="0">
                <a:solidFill>
                  <a:srgbClr val="00B0F0"/>
                </a:solidFill>
              </a:rPr>
              <a:t>". </a:t>
            </a:r>
            <a:endParaRPr lang="ru-RU" sz="2000" b="1" dirty="0" smtClean="0">
              <a:solidFill>
                <a:srgbClr val="00B0F0"/>
              </a:solidFill>
            </a:endParaRPr>
          </a:p>
          <a:p>
            <a:r>
              <a:rPr lang="ru-RU" sz="2000" b="1" dirty="0" smtClean="0">
                <a:solidFill>
                  <a:srgbClr val="00B0F0"/>
                </a:solidFill>
              </a:rPr>
              <a:t>.В </a:t>
            </a:r>
            <a:r>
              <a:rPr lang="ru-RU" sz="2000" b="1" dirty="0">
                <a:solidFill>
                  <a:srgbClr val="00B0F0"/>
                </a:solidFill>
              </a:rPr>
              <a:t>1939 </a:t>
            </a:r>
            <a:r>
              <a:rPr lang="ru-RU" sz="2000" b="1" dirty="0" smtClean="0">
                <a:solidFill>
                  <a:srgbClr val="00B0F0"/>
                </a:solidFill>
              </a:rPr>
              <a:t> </a:t>
            </a:r>
            <a:r>
              <a:rPr lang="ru-RU" sz="2000" b="1" dirty="0">
                <a:solidFill>
                  <a:srgbClr val="00B0F0"/>
                </a:solidFill>
              </a:rPr>
              <a:t>вышел первый сборник сказов "Малахитовая шкатулка</a:t>
            </a:r>
            <a:r>
              <a:rPr lang="ru-RU" sz="2000" b="1" dirty="0" smtClean="0">
                <a:solidFill>
                  <a:srgbClr val="00B0F0"/>
                </a:solidFill>
              </a:rPr>
              <a:t>».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0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21524" r="74448" b="38701"/>
          <a:stretch/>
        </p:blipFill>
        <p:spPr bwMode="auto">
          <a:xfrm>
            <a:off x="539552" y="116632"/>
            <a:ext cx="1683523" cy="227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4" t="21972" r="47532" b="39014"/>
          <a:stretch/>
        </p:blipFill>
        <p:spPr bwMode="auto">
          <a:xfrm>
            <a:off x="3005841" y="116632"/>
            <a:ext cx="1683521" cy="222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6" t="22421" r="4580" b="40196"/>
          <a:stretch/>
        </p:blipFill>
        <p:spPr bwMode="auto">
          <a:xfrm>
            <a:off x="5484116" y="116632"/>
            <a:ext cx="2999574" cy="222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849" y="2465970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C000"/>
                </a:solidFill>
              </a:rPr>
              <a:t>Павел Бажов во время учебы в Пермской духовной семинарии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7058" y="2465970"/>
            <a:ext cx="178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C000"/>
                </a:solidFill>
              </a:rPr>
              <a:t>Супруги Бажовы сразу после свадьбы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4116" y="2604469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C000"/>
                </a:solidFill>
              </a:rPr>
              <a:t>Отец и дочь – Ариадна Павловна Бажова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847" y="3284984"/>
            <a:ext cx="84249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Он стал лауреатом Государственной премии, награжден орденом Ленина за литературную </a:t>
            </a:r>
            <a:r>
              <a:rPr lang="ru-RU" dirty="0" smtClean="0">
                <a:solidFill>
                  <a:srgbClr val="00B0F0"/>
                </a:solidFill>
              </a:rPr>
              <a:t>работу.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В </a:t>
            </a:r>
            <a:r>
              <a:rPr lang="ru-RU" dirty="0">
                <a:solidFill>
                  <a:srgbClr val="00B0F0"/>
                </a:solidFill>
              </a:rPr>
              <a:t>1944 году "Малахитовая шкатулка" переведена на английский и вышла в Лондоне и Нью-Йорке, потом в Праге, в 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>
                <a:solidFill>
                  <a:srgbClr val="00B0F0"/>
                </a:solidFill>
              </a:rPr>
              <a:t>Париже, переведена на немецкий, венгерский, румынский, китайский, японский языки. Всего, по сведениям библиотеки им. Ленина, - на 100 языков мира; 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10-го </a:t>
            </a:r>
            <a:r>
              <a:rPr lang="ru-RU" dirty="0">
                <a:solidFill>
                  <a:srgbClr val="00B0F0"/>
                </a:solidFill>
              </a:rPr>
              <a:t>декабря 1950-го года в морозный день был похоронен на высоком холме, с которого виден Урал - леса и перелески, горы и пруды - все, что он любил, что всегда было дорого его </a:t>
            </a:r>
            <a:r>
              <a:rPr lang="ru-RU" dirty="0" smtClean="0">
                <a:solidFill>
                  <a:srgbClr val="00B0F0"/>
                </a:solidFill>
              </a:rPr>
              <a:t>сердцу</a:t>
            </a:r>
            <a:r>
              <a:rPr lang="ru-RU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543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23767" r="56393" b="31224"/>
          <a:stretch/>
        </p:blipFill>
        <p:spPr bwMode="auto">
          <a:xfrm>
            <a:off x="539552" y="404664"/>
            <a:ext cx="3179036" cy="257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6" t="24963" r="32841" b="29879"/>
          <a:stretch/>
        </p:blipFill>
        <p:spPr bwMode="auto">
          <a:xfrm>
            <a:off x="4139952" y="880217"/>
            <a:ext cx="1683522" cy="258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2" t="27953" r="2673" b="17317"/>
          <a:stretch/>
        </p:blipFill>
        <p:spPr bwMode="auto">
          <a:xfrm>
            <a:off x="6228184" y="1844824"/>
            <a:ext cx="2127903" cy="312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40870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П.П. Бажов и Г.К. Жуков вспоминают военные годы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961" y="373186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П.П. Бажов на лавочке в парке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192" y="507581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П.П. Бажов в своем рабочем кабинете</a:t>
            </a:r>
          </a:p>
        </p:txBody>
      </p:sp>
    </p:spTree>
    <p:extLst>
      <p:ext uri="{BB962C8B-B14F-4D97-AF65-F5344CB8AC3E}">
        <p14:creationId xmlns:p14="http://schemas.microsoft.com/office/powerpoint/2010/main" val="147464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24963" r="66038" b="26140"/>
          <a:stretch/>
        </p:blipFill>
        <p:spPr bwMode="auto">
          <a:xfrm>
            <a:off x="168199" y="769441"/>
            <a:ext cx="2427005" cy="27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5" t="22869" r="29589" b="47074"/>
          <a:stretch/>
        </p:blipFill>
        <p:spPr bwMode="auto">
          <a:xfrm>
            <a:off x="2965974" y="779202"/>
            <a:ext cx="2682668" cy="171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0" r="2000" b="48420"/>
          <a:stretch/>
        </p:blipFill>
        <p:spPr bwMode="auto">
          <a:xfrm>
            <a:off x="6280283" y="769441"/>
            <a:ext cx="1948441" cy="294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4" t="63692" r="7271" b="2514"/>
          <a:stretch/>
        </p:blipFill>
        <p:spPr bwMode="auto">
          <a:xfrm>
            <a:off x="2965974" y="3586259"/>
            <a:ext cx="2879933" cy="193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1075" y="0"/>
            <a:ext cx="40366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B0F0"/>
                </a:solidFill>
              </a:rPr>
              <a:t>Памятные места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5" y="378904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Памятник </a:t>
            </a:r>
            <a:r>
              <a:rPr lang="ru-RU" b="1" dirty="0">
                <a:solidFill>
                  <a:srgbClr val="FFC000"/>
                </a:solidFill>
              </a:rPr>
              <a:t>установлен в 1961 году над могилой писателя на Ивановском кладбище.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2601906"/>
            <a:ext cx="304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Дом </a:t>
            </a:r>
            <a:r>
              <a:rPr lang="ru-RU" b="1" dirty="0" smtClean="0">
                <a:solidFill>
                  <a:srgbClr val="FFC000"/>
                </a:solidFill>
              </a:rPr>
              <a:t>деда </a:t>
            </a:r>
            <a:r>
              <a:rPr lang="ru-RU" b="1" dirty="0">
                <a:solidFill>
                  <a:srgbClr val="FFC000"/>
                </a:solidFill>
              </a:rPr>
              <a:t>П.П. Бажова в Екатеринбурге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4168" y="4024242"/>
            <a:ext cx="295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Скалы на горе Азов на Урале</a:t>
            </a:r>
          </a:p>
        </p:txBody>
      </p:sp>
    </p:spTree>
    <p:extLst>
      <p:ext uri="{BB962C8B-B14F-4D97-AF65-F5344CB8AC3E}">
        <p14:creationId xmlns:p14="http://schemas.microsoft.com/office/powerpoint/2010/main" val="4253759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t="71019" r="65477"/>
          <a:stretch/>
        </p:blipFill>
        <p:spPr bwMode="auto">
          <a:xfrm>
            <a:off x="323528" y="3933056"/>
            <a:ext cx="2341548" cy="165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3"/>
          <a:stretch/>
        </p:blipFill>
        <p:spPr bwMode="auto">
          <a:xfrm>
            <a:off x="6300192" y="116632"/>
            <a:ext cx="248540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6" t="85524" r="37327"/>
          <a:stretch/>
        </p:blipFill>
        <p:spPr bwMode="auto">
          <a:xfrm>
            <a:off x="4211959" y="4869160"/>
            <a:ext cx="1179321" cy="8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2" t="67880" r="46972" b="17466"/>
          <a:stretch/>
        </p:blipFill>
        <p:spPr bwMode="auto">
          <a:xfrm>
            <a:off x="2955728" y="3945972"/>
            <a:ext cx="1256232" cy="83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33553"/>
            <a:ext cx="3913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>
                <a:solidFill>
                  <a:srgbClr val="FFC000"/>
                </a:solidFill>
              </a:rPr>
              <a:t>Бажовские</a:t>
            </a:r>
            <a:r>
              <a:rPr lang="ru-RU" sz="4400" dirty="0">
                <a:solidFill>
                  <a:srgbClr val="FFC000"/>
                </a:solidFill>
              </a:rPr>
              <a:t> места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721" y="980728"/>
            <a:ext cx="5845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Природный парк "</a:t>
            </a:r>
            <a:r>
              <a:rPr lang="ru-RU" b="1" dirty="0" err="1">
                <a:solidFill>
                  <a:srgbClr val="00B0F0"/>
                </a:solidFill>
              </a:rPr>
              <a:t>Бажовские</a:t>
            </a:r>
            <a:r>
              <a:rPr lang="ru-RU" b="1" dirty="0">
                <a:solidFill>
                  <a:srgbClr val="00B0F0"/>
                </a:solidFill>
              </a:rPr>
              <a:t> места" назван так в честь знаменитого уральского писателя Павла Петровича </a:t>
            </a:r>
            <a:r>
              <a:rPr lang="ru-RU" b="1" dirty="0" smtClean="0">
                <a:solidFill>
                  <a:srgbClr val="00B0F0"/>
                </a:solidFill>
              </a:rPr>
              <a:t>Бажова.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>
                <a:solidFill>
                  <a:srgbClr val="00B0F0"/>
                </a:solidFill>
              </a:rPr>
              <a:t>В состав парка входят земли лесного фонда Федерального государственного учреждения </a:t>
            </a:r>
            <a:r>
              <a:rPr lang="ru-RU" b="1" dirty="0" smtClean="0">
                <a:solidFill>
                  <a:srgbClr val="00B0F0"/>
                </a:solidFill>
              </a:rPr>
              <a:t>«</a:t>
            </a:r>
            <a:r>
              <a:rPr lang="ru-RU" b="1" dirty="0" err="1" smtClean="0">
                <a:solidFill>
                  <a:srgbClr val="00B0F0"/>
                </a:solidFill>
              </a:rPr>
              <a:t>Сысертский</a:t>
            </a:r>
            <a:r>
              <a:rPr lang="ru-RU" b="1" dirty="0" smtClean="0">
                <a:solidFill>
                  <a:srgbClr val="00B0F0"/>
                </a:solidFill>
              </a:rPr>
              <a:t> лесхоз».  </a:t>
            </a:r>
            <a:r>
              <a:rPr lang="ru-RU" b="1" dirty="0">
                <a:solidFill>
                  <a:srgbClr val="00B0F0"/>
                </a:solidFill>
              </a:rPr>
              <a:t>Территории населенных пунктов не входят в территорию Парка. Единственным относительно крупным населенным пунктом в границах Парка является поселок городского типа Верхняя Сысерть.</a:t>
            </a:r>
          </a:p>
        </p:txBody>
      </p:sp>
    </p:spTree>
    <p:extLst>
      <p:ext uri="{BB962C8B-B14F-4D97-AF65-F5344CB8AC3E}">
        <p14:creationId xmlns:p14="http://schemas.microsoft.com/office/powerpoint/2010/main" val="1768015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59096"/>
            <a:ext cx="47035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B0F0"/>
                </a:solidFill>
              </a:rPr>
              <a:t>Сказы П. П. Бажова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33038" r="71758" b="29430"/>
          <a:stretch/>
        </p:blipFill>
        <p:spPr bwMode="auto">
          <a:xfrm>
            <a:off x="3822783" y="1052736"/>
            <a:ext cx="1683522" cy="214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3717032"/>
            <a:ext cx="5688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</a:rPr>
              <a:t>Сказ - повествование, ведущееся от лица рассказчика. Это произведение устного народного творчества о действительных событиях современности или недавнего прошлого, в котором повествование ведется от лица рассказчика.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36" y="1088237"/>
            <a:ext cx="1560904" cy="214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9" t="4114" r="12638"/>
          <a:stretch/>
        </p:blipFill>
        <p:spPr bwMode="auto">
          <a:xfrm>
            <a:off x="6555740" y="1052736"/>
            <a:ext cx="1472643" cy="20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04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60" y="95137"/>
            <a:ext cx="17335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5" y="95136"/>
            <a:ext cx="19526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8164" r="11819" b="9534"/>
          <a:stretch/>
        </p:blipFill>
        <p:spPr bwMode="auto">
          <a:xfrm rot="749323">
            <a:off x="2699792" y="196578"/>
            <a:ext cx="1463565" cy="199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460">
            <a:off x="6632760" y="2920181"/>
            <a:ext cx="1838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288">
            <a:off x="783392" y="3042141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r="18100"/>
          <a:stretch/>
        </p:blipFill>
        <p:spPr bwMode="auto">
          <a:xfrm rot="20750099">
            <a:off x="4665397" y="196578"/>
            <a:ext cx="1427148" cy="199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338">
            <a:off x="3707904" y="2848744"/>
            <a:ext cx="17430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70263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457</TotalTime>
  <Words>421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Майдан</dc:creator>
  <cp:lastModifiedBy>Майдан</cp:lastModifiedBy>
  <cp:revision>14</cp:revision>
  <dcterms:created xsi:type="dcterms:W3CDTF">2024-01-25T11:16:39Z</dcterms:created>
  <dcterms:modified xsi:type="dcterms:W3CDTF">2024-01-26T11:49:33Z</dcterms:modified>
</cp:coreProperties>
</file>